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7" r:id="rId2"/>
    <p:sldId id="270" r:id="rId3"/>
    <p:sldId id="271" r:id="rId4"/>
    <p:sldId id="272" r:id="rId5"/>
    <p:sldId id="273" r:id="rId6"/>
    <p:sldId id="274" r:id="rId7"/>
    <p:sldId id="275" r:id="rId8"/>
    <p:sldId id="290" r:id="rId9"/>
    <p:sldId id="276" r:id="rId10"/>
    <p:sldId id="277" r:id="rId11"/>
    <p:sldId id="278" r:id="rId12"/>
    <p:sldId id="279" r:id="rId13"/>
    <p:sldId id="286" r:id="rId14"/>
    <p:sldId id="287" r:id="rId15"/>
    <p:sldId id="288" r:id="rId16"/>
    <p:sldId id="289" r:id="rId17"/>
    <p:sldId id="293" r:id="rId18"/>
    <p:sldId id="291" r:id="rId19"/>
    <p:sldId id="292" r:id="rId20"/>
    <p:sldId id="294" r:id="rId21"/>
    <p:sldId id="284" r:id="rId22"/>
    <p:sldId id="283" r:id="rId23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2160" b="1" i="0" u="none" strike="noStrike" baseline="0" dirty="0" smtClean="0">
                <a:solidFill>
                  <a:srgbClr val="002060"/>
                </a:solidFill>
                <a:latin typeface="+mn-lt"/>
              </a:rPr>
              <a:t>ILOŚĆ</a:t>
            </a:r>
            <a:r>
              <a:rPr lang="pl-PL" baseline="0" dirty="0" smtClean="0">
                <a:solidFill>
                  <a:srgbClr val="002060"/>
                </a:solidFill>
                <a:latin typeface="+mn-lt"/>
              </a:rPr>
              <a:t> UCZESTKÓW PROGRAMU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Arkusz1!$A$2:$A$3</c:f>
              <c:strCache>
                <c:ptCount val="2"/>
                <c:pt idx="0">
                  <c:v>Realizacja rok 2014</c:v>
                </c:pt>
                <c:pt idx="1">
                  <c:v>Realizacja rok 2015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210</c:v>
                </c:pt>
                <c:pt idx="1">
                  <c:v>2010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cat>
            <c:strRef>
              <c:f>Arkusz1!$A$2:$A$3</c:f>
              <c:strCache>
                <c:ptCount val="2"/>
                <c:pt idx="0">
                  <c:v>Realizacja rok 2014</c:v>
                </c:pt>
                <c:pt idx="1">
                  <c:v>Realizacja rok 2015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4636927493438322"/>
          <c:y val="0.7997728838582675"/>
          <c:w val="0.50714058398950135"/>
          <c:h val="0.1734699803149608"/>
        </c:manualLayout>
      </c:layout>
      <c:txPr>
        <a:bodyPr/>
        <a:lstStyle/>
        <a:p>
          <a:pPr>
            <a:defRPr baseline="0">
              <a:solidFill>
                <a:srgbClr val="002060"/>
              </a:solidFill>
            </a:defRPr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aseline="0" dirty="0" smtClean="0">
                <a:solidFill>
                  <a:srgbClr val="002060"/>
                </a:solidFill>
              </a:rPr>
              <a:t>O</a:t>
            </a:r>
            <a:r>
              <a:rPr lang="pl-PL" sz="2160" b="1" i="0" u="none" strike="noStrike" baseline="0" dirty="0" smtClean="0">
                <a:solidFill>
                  <a:srgbClr val="002060"/>
                </a:solidFill>
              </a:rPr>
              <a:t>Ś</a:t>
            </a:r>
            <a:r>
              <a:rPr lang="pl-PL" baseline="0" dirty="0" smtClean="0">
                <a:solidFill>
                  <a:srgbClr val="002060"/>
                </a:solidFill>
              </a:rPr>
              <a:t>RODKI PROWADZĄCE ZAJĘCIA</a:t>
            </a:r>
            <a:endParaRPr lang="en-US" baseline="0" dirty="0">
              <a:solidFill>
                <a:srgbClr val="002060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Arkusz1!$A$2:$A$3</c:f>
              <c:strCache>
                <c:ptCount val="2"/>
                <c:pt idx="0">
                  <c:v>Realizacja rok 2014</c:v>
                </c:pt>
                <c:pt idx="1">
                  <c:v>Realizacja rok 2015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cat>
            <c:strRef>
              <c:f>Arkusz1!$A$2:$A$3</c:f>
              <c:strCache>
                <c:ptCount val="2"/>
                <c:pt idx="0">
                  <c:v>Realizacja rok 2014</c:v>
                </c:pt>
                <c:pt idx="1">
                  <c:v>Realizacja rok 2015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46369274934383226"/>
          <c:y val="0.7997728838582675"/>
          <c:w val="0.50714058398950135"/>
          <c:h val="0.17346998031496086"/>
        </c:manualLayout>
      </c:layout>
      <c:txPr>
        <a:bodyPr/>
        <a:lstStyle/>
        <a:p>
          <a:pPr>
            <a:defRPr baseline="0">
              <a:solidFill>
                <a:srgbClr val="002060"/>
              </a:solidFill>
            </a:defRPr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aseline="0" dirty="0" smtClean="0">
                <a:solidFill>
                  <a:srgbClr val="002060"/>
                </a:solidFill>
              </a:rPr>
              <a:t>O</a:t>
            </a:r>
            <a:r>
              <a:rPr lang="pl-PL" sz="2160" b="1" i="0" u="none" strike="noStrike" baseline="0" dirty="0" smtClean="0">
                <a:solidFill>
                  <a:srgbClr val="002060"/>
                </a:solidFill>
              </a:rPr>
              <a:t>Ś</a:t>
            </a:r>
            <a:r>
              <a:rPr lang="pl-PL" baseline="0" dirty="0" smtClean="0">
                <a:solidFill>
                  <a:srgbClr val="002060"/>
                </a:solidFill>
              </a:rPr>
              <a:t>RODKI PROWADZĄCE ZAJĘCIA</a:t>
            </a:r>
            <a:endParaRPr lang="en-US" baseline="0" dirty="0">
              <a:solidFill>
                <a:srgbClr val="002060"/>
              </a:solidFill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640175368003005E-2"/>
          <c:y val="0.16610851377952757"/>
          <c:w val="0.70134924317466141"/>
          <c:h val="0.70954872047244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Arkusz1!$A$2:$A$17</c:f>
              <c:strCache>
                <c:ptCount val="16"/>
                <c:pt idx="0">
                  <c:v>Kraków</c:v>
                </c:pt>
                <c:pt idx="1">
                  <c:v>Nowy Targ</c:v>
                </c:pt>
                <c:pt idx="2">
                  <c:v>Zabierzów</c:v>
                </c:pt>
                <c:pt idx="3">
                  <c:v>Myślenice</c:v>
                </c:pt>
                <c:pt idx="4">
                  <c:v>Bochnia </c:v>
                </c:pt>
                <c:pt idx="5">
                  <c:v>Sucha Besk.</c:v>
                </c:pt>
                <c:pt idx="6">
                  <c:v>Chrzanów </c:v>
                </c:pt>
                <c:pt idx="7">
                  <c:v>Miechów</c:v>
                </c:pt>
                <c:pt idx="8">
                  <c:v>Wieliczka</c:v>
                </c:pt>
                <c:pt idx="9">
                  <c:v>Dąbrowa Tarn.</c:v>
                </c:pt>
                <c:pt idx="10">
                  <c:v>Tarnów</c:v>
                </c:pt>
                <c:pt idx="11">
                  <c:v>Nowu Sącz</c:v>
                </c:pt>
                <c:pt idx="12">
                  <c:v>Olkusz</c:v>
                </c:pt>
                <c:pt idx="13">
                  <c:v>Piekary</c:v>
                </c:pt>
                <c:pt idx="14">
                  <c:v>Gorlice</c:v>
                </c:pt>
                <c:pt idx="15">
                  <c:v>Wadowice</c:v>
                </c:pt>
              </c:strCache>
            </c:strRef>
          </c:cat>
          <c:val>
            <c:numRef>
              <c:f>Arkusz1!$B$2:$B$17</c:f>
              <c:numCache>
                <c:formatCode>General</c:formatCode>
                <c:ptCount val="16"/>
                <c:pt idx="0">
                  <c:v>330</c:v>
                </c:pt>
                <c:pt idx="1">
                  <c:v>300</c:v>
                </c:pt>
                <c:pt idx="2">
                  <c:v>240</c:v>
                </c:pt>
                <c:pt idx="3">
                  <c:v>195</c:v>
                </c:pt>
                <c:pt idx="4">
                  <c:v>165</c:v>
                </c:pt>
                <c:pt idx="5">
                  <c:v>120</c:v>
                </c:pt>
                <c:pt idx="6">
                  <c:v>105</c:v>
                </c:pt>
                <c:pt idx="7">
                  <c:v>90</c:v>
                </c:pt>
                <c:pt idx="8">
                  <c:v>90</c:v>
                </c:pt>
                <c:pt idx="9">
                  <c:v>75</c:v>
                </c:pt>
                <c:pt idx="10">
                  <c:v>75</c:v>
                </c:pt>
                <c:pt idx="11">
                  <c:v>60</c:v>
                </c:pt>
                <c:pt idx="12">
                  <c:v>60</c:v>
                </c:pt>
                <c:pt idx="13">
                  <c:v>45</c:v>
                </c:pt>
                <c:pt idx="14">
                  <c:v>30</c:v>
                </c:pt>
                <c:pt idx="15">
                  <c:v>30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cat>
            <c:strRef>
              <c:f>Arkusz1!$A$2:$A$17</c:f>
              <c:strCache>
                <c:ptCount val="16"/>
                <c:pt idx="0">
                  <c:v>Kraków</c:v>
                </c:pt>
                <c:pt idx="1">
                  <c:v>Nowy Targ</c:v>
                </c:pt>
                <c:pt idx="2">
                  <c:v>Zabierzów</c:v>
                </c:pt>
                <c:pt idx="3">
                  <c:v>Myślenice</c:v>
                </c:pt>
                <c:pt idx="4">
                  <c:v>Bochnia </c:v>
                </c:pt>
                <c:pt idx="5">
                  <c:v>Sucha Besk.</c:v>
                </c:pt>
                <c:pt idx="6">
                  <c:v>Chrzanów </c:v>
                </c:pt>
                <c:pt idx="7">
                  <c:v>Miechów</c:v>
                </c:pt>
                <c:pt idx="8">
                  <c:v>Wieliczka</c:v>
                </c:pt>
                <c:pt idx="9">
                  <c:v>Dąbrowa Tarn.</c:v>
                </c:pt>
                <c:pt idx="10">
                  <c:v>Tarnów</c:v>
                </c:pt>
                <c:pt idx="11">
                  <c:v>Nowu Sącz</c:v>
                </c:pt>
                <c:pt idx="12">
                  <c:v>Olkusz</c:v>
                </c:pt>
                <c:pt idx="13">
                  <c:v>Piekary</c:v>
                </c:pt>
                <c:pt idx="14">
                  <c:v>Gorlice</c:v>
                </c:pt>
                <c:pt idx="15">
                  <c:v>Wadowice</c:v>
                </c:pt>
              </c:strCache>
            </c:strRef>
          </c:cat>
          <c:val>
            <c:numRef>
              <c:f>Arkusz1!$C$2:$C$17</c:f>
              <c:numCache>
                <c:formatCode>General</c:formatCode>
                <c:ptCount val="16"/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2157727105951819"/>
          <c:y val="0.10914788385826775"/>
          <c:w val="0.24925603504372532"/>
          <c:h val="0.86409498031496068"/>
        </c:manualLayout>
      </c:layout>
      <c:txPr>
        <a:bodyPr/>
        <a:lstStyle/>
        <a:p>
          <a:pPr>
            <a:defRPr sz="1400" baseline="0">
              <a:solidFill>
                <a:srgbClr val="002060"/>
              </a:solidFill>
            </a:defRPr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aseline="0" dirty="0" smtClean="0">
                <a:solidFill>
                  <a:srgbClr val="002060"/>
                </a:solidFill>
              </a:rPr>
              <a:t>O</a:t>
            </a:r>
            <a:r>
              <a:rPr lang="pl-PL" sz="2160" b="1" i="0" u="none" strike="noStrike" baseline="0" dirty="0" smtClean="0">
                <a:solidFill>
                  <a:srgbClr val="002060"/>
                </a:solidFill>
              </a:rPr>
              <a:t>Ś</a:t>
            </a:r>
            <a:r>
              <a:rPr lang="pl-PL" baseline="0" dirty="0" smtClean="0">
                <a:solidFill>
                  <a:srgbClr val="002060"/>
                </a:solidFill>
              </a:rPr>
              <a:t>RODKI PROWADĄCE ZAJĘCIA W KRAKOWIE</a:t>
            </a:r>
            <a:endParaRPr lang="en-US" baseline="0" dirty="0">
              <a:solidFill>
                <a:srgbClr val="002060"/>
              </a:solidFill>
            </a:endParaRP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640175368003012E-2"/>
          <c:y val="0.16610851377952757"/>
          <c:w val="0.70134924317466152"/>
          <c:h val="0.70954872047244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Arkusz1!$A$2:$A$7</c:f>
              <c:strCache>
                <c:ptCount val="6"/>
                <c:pt idx="0">
                  <c:v>Galicja (Grochowska)</c:v>
                </c:pt>
                <c:pt idx="1">
                  <c:v>Wisła (Reymonta)</c:v>
                </c:pt>
                <c:pt idx="2">
                  <c:v>Nika Sport (Com Arch)</c:v>
                </c:pt>
                <c:pt idx="3">
                  <c:v>Jordan (Kolorowe)</c:v>
                </c:pt>
                <c:pt idx="4">
                  <c:v>Siemacha (Ptaszyckiego)</c:v>
                </c:pt>
                <c:pt idx="5">
                  <c:v>Active Sport (Reymonta)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120</c:v>
                </c:pt>
                <c:pt idx="1">
                  <c:v>60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cat>
            <c:strRef>
              <c:f>Arkusz1!$A$2:$A$7</c:f>
              <c:strCache>
                <c:ptCount val="6"/>
                <c:pt idx="0">
                  <c:v>Galicja (Grochowska)</c:v>
                </c:pt>
                <c:pt idx="1">
                  <c:v>Wisła (Reymonta)</c:v>
                </c:pt>
                <c:pt idx="2">
                  <c:v>Nika Sport (Com Arch)</c:v>
                </c:pt>
                <c:pt idx="3">
                  <c:v>Jordan (Kolorowe)</c:v>
                </c:pt>
                <c:pt idx="4">
                  <c:v>Siemacha (Ptaszyckiego)</c:v>
                </c:pt>
                <c:pt idx="5">
                  <c:v>Active Sport (Reymonta)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215772710595183"/>
          <c:y val="0.10914788385826775"/>
          <c:w val="0.24925603504372537"/>
          <c:h val="0.86409498031496068"/>
        </c:manualLayout>
      </c:layout>
      <c:txPr>
        <a:bodyPr/>
        <a:lstStyle/>
        <a:p>
          <a:pPr>
            <a:defRPr sz="1400" baseline="0">
              <a:solidFill>
                <a:srgbClr val="002060"/>
              </a:solidFill>
            </a:defRPr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C8EAE3-FF6F-48E1-B80B-1281C206C497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1801256-6820-402F-9ECB-D9026AD2F6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2731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01256-6820-402F-9ECB-D9026AD2F6FC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8135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C4D7-7DB9-44D2-8B36-3A29BB995486}" type="datetimeFigureOut">
              <a:rPr lang="pl-PL" smtClean="0"/>
              <a:pPr/>
              <a:t>8/3/2016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2F0F-C6B2-4AF5-A51F-FFC21E01F2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programu_Microsoft_Office_Word1.docx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 Powszechnej Nauki Pływania UMIEM PŁYWAĆ</a:t>
            </a:r>
            <a:endParaRPr lang="pl-PL" dirty="0"/>
          </a:p>
        </p:txBody>
      </p:sp>
      <p:pic>
        <p:nvPicPr>
          <p:cNvPr id="4" name="Symbol zastępczy zawartości 3" descr="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5250" y="2059781"/>
            <a:ext cx="3873500" cy="360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II FAZA PROGRAMU: FOKA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Dzieci powinny opanować leżenie na piersiach i grzbiecie, proste skoki oraz poślizgi na piersiach </a:t>
            </a:r>
          </a:p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Sprawdzian w czasie którego dzieci powinny wykonywać poślizg na piersiach i grzbiecie                  z zaznaczoną fazą szybowania – 5 sekund oraz wykonać skok do wody, wypłynięcie oraz ułożenie ciała na plecach (z asekuracją).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III FAZA PROGRAMU: NUREK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 Dzieci powinny opanować ruchy napędowe kończyn dolnych do kraula na grzbiecie, zapoznać się                               z elementami nurkowania oraz opanować ruchy napędowe kończyn dolnych do kraula na piersiach                   z poprawnym wydechem.</a:t>
            </a:r>
          </a:p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 Sprawdzian opanowania umiejętności przepłynięcia odcinka 25m samymi NN do kraula na grzbiecie                         i kraula na piersiach z wykorzystaniem sprzętu wypornościowego (deski lub makaronu). </a:t>
            </a:r>
          </a:p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Sprawdzian umiejętności nurkowania w głąb (do około 100 – 120 cm) z wyłowieniem zabawki z dna pływalni.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IV FAZA PROGRAMU: DELFINEK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Dzieci powinny opanować pracę kończyn górnych do kraula na grzbiecie, poznać elementy nurkowania                 w dal i w głąb, wykonywać skoki do wody głębokiej,                a także uczestniczyć w grach i zabawach                         z wykorzystaniem poznanych elementów w formie zawodów.</a:t>
            </a:r>
          </a:p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Sprawdzian czasie którego zadaniem dzieci jest przepłynięcie dystansu 25 m kraulem na grzbiecie bez przyborów i przyrządów wypornościowych oraz skok do wody głębokiej, wypłynięcie i odwrócenie się na plecy i dopłynięcie do wyznaczonego miejsca, a także wyłowienie zabawki z dna pływalni.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2014-2015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4767732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2014-2015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7952621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2015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323528" y="1397000"/>
          <a:ext cx="8568952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2015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323528" y="1397000"/>
          <a:ext cx="8568952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BONUSY</a:t>
            </a:r>
            <a:endParaRPr lang="pl-PL" dirty="0"/>
          </a:p>
        </p:txBody>
      </p:sp>
      <p:pic>
        <p:nvPicPr>
          <p:cNvPr id="4" name="Symbol zastępczy zawartości 3" descr="c1572c59821062c96d0fc33ad32a2983_Gener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2857500" cy="191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Małopolski OZP\Downloads\czepki-dla-dzie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509120"/>
            <a:ext cx="2333625" cy="1495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Małopolski OZP\Downloads\pakiet-powitalny-plywaln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89040"/>
            <a:ext cx="3609975" cy="280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Małopolski OZP\Downloads\pakiet-powitalny-tren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412776"/>
            <a:ext cx="4267200" cy="280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ZALETY PROGRAMU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002060"/>
                </a:solidFill>
              </a:rPr>
              <a:t>	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Nabycie przez uczestników podstawowych umiejętności 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pływania – co poprawia w znacznym stopniu 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Bezpieczeństwo dzieci nad wodą Harmonijny rozwój fizyczny dzieci 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Zainteresowanie sportem pływackim dzieci z gmin i szkół nieposiadających pływalni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Możliwość podjęcia dodatkowej pracy przez trenerów, instruktorów oraz opiekunów</a:t>
            </a:r>
          </a:p>
          <a:p>
            <a:r>
              <a:rPr lang="pl-PL" sz="3100" b="1" dirty="0" smtClean="0">
                <a:solidFill>
                  <a:srgbClr val="002060"/>
                </a:solidFill>
              </a:rPr>
              <a:t>Dodatkowi klienci pływalni miejskich oraz szkolnych.</a:t>
            </a:r>
            <a:endParaRPr lang="pl-PL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UWAGI ORAZ WNIOSKI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TRENERÓW INSTRUKTORÓW 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002060"/>
                </a:solidFill>
              </a:rPr>
              <a:t>	</a:t>
            </a:r>
          </a:p>
          <a:p>
            <a:pPr algn="just"/>
            <a:r>
              <a:rPr lang="pl-PL" dirty="0" smtClean="0">
                <a:solidFill>
                  <a:srgbClr val="002060"/>
                </a:solidFill>
              </a:rPr>
              <a:t>20 godzin zajęć jest zbyt małą ilością i nie daje możliwości realizacji nauczenia pływania.</a:t>
            </a:r>
          </a:p>
          <a:p>
            <a:pPr algn="just"/>
            <a:r>
              <a:rPr lang="pl-PL" dirty="0" smtClean="0">
                <a:solidFill>
                  <a:srgbClr val="002060"/>
                </a:solidFill>
              </a:rPr>
              <a:t>Konieczna jest kontynuacja programu w wymiarze co najmniej 40 godzin</a:t>
            </a:r>
          </a:p>
          <a:p>
            <a:pPr algn="just"/>
            <a:r>
              <a:rPr lang="pl-PL" dirty="0" smtClean="0">
                <a:solidFill>
                  <a:srgbClr val="002060"/>
                </a:solidFill>
              </a:rPr>
              <a:t>Prowadzenie  zajęć w cyklu roku szkolnego – wrzesień – grudzień 20 lekcji i styczeń – czerwiec 20 lekcji.</a:t>
            </a:r>
          </a:p>
          <a:p>
            <a:pPr algn="just"/>
            <a:r>
              <a:rPr lang="pl-PL" dirty="0" smtClean="0">
                <a:solidFill>
                  <a:srgbClr val="002060"/>
                </a:solidFill>
              </a:rPr>
              <a:t>Program daje możliwość preselekcji do rozpoczęcia procesu doskonalenia pływania i w dalszym etapie rozpoczęcia treningu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800" b="1" dirty="0" smtClean="0">
                <a:solidFill>
                  <a:srgbClr val="002060"/>
                </a:solidFill>
              </a:rPr>
              <a:t>Projekt powszechnej nauki pływania „Umiem pływać” jest adresowany do uczniów klas I – III szkół podstawowych w całej Polsce. Zakłada systematyczny i powszechny udział dzieci                             w  pozalekcyjnych  i  pozaszkolnych  zajęciach  sportowych,  których  głównym  celem  jest                            upowszechnianie aktywności fizycznej oraz nabycie podstawowych umiejętności pływania. </a:t>
            </a:r>
          </a:p>
          <a:p>
            <a:pPr algn="just">
              <a:buNone/>
            </a:pPr>
            <a:r>
              <a:rPr lang="pl-PL" sz="2800" b="1" dirty="0" smtClean="0">
                <a:solidFill>
                  <a:srgbClr val="002060"/>
                </a:solidFill>
              </a:rPr>
              <a:t>Projekt obejmuje 20 godzin lekcyjnych dla każdej grupy</a:t>
            </a:r>
            <a:endParaRPr lang="pl-PL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UMIEM PŁYWAĆ 2016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Kontynuacja programu w podobnym wymiarze jak w roku ubiegłym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Nawiązanie współpracy z jednostkami samorządu terytorialnego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Ściślejsza współpraca i wymiana informacji oraz uwag pomiędzy prowadzącymi zajęcia, a  operatorem programu</a:t>
            </a:r>
          </a:p>
          <a:p>
            <a:pPr marL="514350" indent="-514350"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KIEROWNICTWO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dirty="0" smtClean="0"/>
              <a:t>KOORDYNATOR PROJEKTU:</a:t>
            </a:r>
          </a:p>
          <a:p>
            <a:pPr>
              <a:buNone/>
            </a:pPr>
            <a:r>
              <a:rPr lang="pl-PL" dirty="0" smtClean="0"/>
              <a:t>				        Karolina Mazurek – Świstak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WSPARCIE ZE STRONY MOZP:</a:t>
            </a:r>
          </a:p>
          <a:p>
            <a:pPr>
              <a:buNone/>
            </a:pPr>
            <a:r>
              <a:rPr lang="pl-PL" dirty="0" smtClean="0"/>
              <a:t>				                            Artur Żak	</a:t>
            </a:r>
            <a:endParaRPr lang="pl-PL" dirty="0"/>
          </a:p>
        </p:txBody>
      </p:sp>
      <p:pic>
        <p:nvPicPr>
          <p:cNvPr id="4" name="Obraz 3" descr="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4357694"/>
            <a:ext cx="2151064" cy="2002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Dziękujemy za uwagę i poświęcony czas</a:t>
            </a:r>
            <a:endParaRPr lang="pl-PL" sz="3600" b="1" dirty="0"/>
          </a:p>
        </p:txBody>
      </p:sp>
      <p:pic>
        <p:nvPicPr>
          <p:cNvPr id="4" name="Symbol zastępczy zawartości 3" descr="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42852"/>
            <a:ext cx="3835993" cy="3571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mozp_19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85728"/>
            <a:ext cx="3510346" cy="3510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malswimte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3643314"/>
            <a:ext cx="326229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Sposób wykorzystania środków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Przyznane w ramach dofinansowania środki finansowe mogą być przeznaczone na: </a:t>
            </a:r>
          </a:p>
          <a:p>
            <a:pPr lvl="1"/>
            <a:r>
              <a:rPr lang="pl-PL" b="1" u="sng" dirty="0" smtClean="0">
                <a:solidFill>
                  <a:srgbClr val="002060"/>
                </a:solidFill>
              </a:rPr>
              <a:t>wynajem pływalni lub zakup biletów wstępu na pływalnię,  </a:t>
            </a:r>
          </a:p>
          <a:p>
            <a:pPr lvl="1"/>
            <a:r>
              <a:rPr lang="pl-PL" b="1" u="sng" dirty="0" smtClean="0">
                <a:solidFill>
                  <a:srgbClr val="002060"/>
                </a:solidFill>
              </a:rPr>
              <a:t>pokrycie kosztów obsługi instruktorskiej i wychowawczej, </a:t>
            </a:r>
          </a:p>
          <a:p>
            <a:pPr lvl="1"/>
            <a:r>
              <a:rPr lang="pl-PL" b="1" u="sng" dirty="0" smtClean="0">
                <a:solidFill>
                  <a:srgbClr val="002060"/>
                </a:solidFill>
              </a:rPr>
              <a:t>ubezpieczenie uczestników zajęć,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pl-PL" b="1" dirty="0" smtClean="0">
                <a:solidFill>
                  <a:srgbClr val="002060"/>
                </a:solidFill>
              </a:rPr>
              <a:t>pokrycie kosztów transportu / dojazdu uczestników zajęć, </a:t>
            </a:r>
          </a:p>
          <a:p>
            <a:pPr lvl="1"/>
            <a:r>
              <a:rPr lang="pl-PL" b="1" dirty="0" smtClean="0">
                <a:solidFill>
                  <a:srgbClr val="002060"/>
                </a:solidFill>
              </a:rPr>
              <a:t>inne koszty bezpośrednie (do akceptacji Ministra Sportu i Turystyki)</a:t>
            </a:r>
            <a:r>
              <a:rPr lang="pl-PL" dirty="0" smtClean="0">
                <a:solidFill>
                  <a:srgbClr val="002060"/>
                </a:solidFill>
              </a:rPr>
              <a:t>. 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>
                <a:solidFill>
                  <a:srgbClr val="002060"/>
                </a:solidFill>
              </a:rPr>
              <a:t>WYKORZYSTANIE ŚRODKÓW WŁASNYCH</a:t>
            </a:r>
            <a:endParaRPr lang="pl-PL" sz="3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solidFill>
                  <a:srgbClr val="002060"/>
                </a:solidFill>
              </a:rPr>
              <a:t>   </a:t>
            </a:r>
            <a:r>
              <a:rPr lang="pl-PL" b="1" dirty="0" smtClean="0">
                <a:solidFill>
                  <a:srgbClr val="002060"/>
                </a:solidFill>
              </a:rPr>
              <a:t>Dopuszczalne  jest  ujęcie  w  rozliczeniu  kosztów  nieodpłatnego  udostępnienia  obiektu pływalni jako  udział  środków własnych lub pokrywanych z innych źródeł, pod warunkiem sporządzenia stosownej umowy użyczenia/udostępnienia dla celów zadania objętego konkursem, z określeniem stawki opłat, na podstawie aktualnie obowiązujących cen ww. usług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>
                <a:solidFill>
                  <a:srgbClr val="002060"/>
                </a:solidFill>
              </a:rPr>
              <a:t>    </a:t>
            </a:r>
            <a:r>
              <a:rPr lang="pl-PL" b="1" dirty="0" smtClean="0">
                <a:solidFill>
                  <a:srgbClr val="002060"/>
                </a:solidFill>
              </a:rPr>
              <a:t>Zadania  winny  być  realizowane  z  najwyższą  starannością,  przy  czym,  sformułowanie „najwyższa staranność” oznacza w szczególności: wykorzystanie przyznanych kwot zgodnie                         z  przeznaczeniem,  szczegółowo  określonym               w  umowie  oraz  w  terminie  określonym  jako termin  obowiązywania  umowy,  oszczędne                     i  celowe  wydatkowanie  przyznanych  środków finansowych  oraz  prawidłowe,  rzetelne                      i  terminowe  rozliczenie  dotacji,  a  także  terminowe sporządzanie sprawozdań finansowych i merytorycznych.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DOKUMENTACJA PROGRAMU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Dziennik zajęć zawierający</a:t>
            </a:r>
          </a:p>
          <a:p>
            <a:pPr lvl="1"/>
            <a:r>
              <a:rPr lang="pl-PL" b="1" dirty="0" smtClean="0">
                <a:solidFill>
                  <a:srgbClr val="002060"/>
                </a:solidFill>
              </a:rPr>
              <a:t>rejestr uczestników grupy</a:t>
            </a:r>
          </a:p>
          <a:p>
            <a:pPr lvl="1"/>
            <a:r>
              <a:rPr lang="pl-PL" b="1" dirty="0" smtClean="0">
                <a:solidFill>
                  <a:srgbClr val="002060"/>
                </a:solidFill>
              </a:rPr>
              <a:t>plan zajęć (harmonogram)</a:t>
            </a:r>
          </a:p>
          <a:p>
            <a:pPr lvl="1"/>
            <a:r>
              <a:rPr lang="pl-PL" b="1" dirty="0" smtClean="0">
                <a:solidFill>
                  <a:srgbClr val="002060"/>
                </a:solidFill>
              </a:rPr>
              <a:t>lista obecności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Dziennik zajęć jest określony wzorem zatwierdzonym przez </a:t>
            </a:r>
            <a:r>
              <a:rPr lang="pl-PL" b="1" dirty="0" err="1" smtClean="0">
                <a:solidFill>
                  <a:srgbClr val="002060"/>
                </a:solidFill>
              </a:rPr>
              <a:t>MSiT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Dziennik musi być prowadzony na bieżąco i udostępniony do wglądu np. podczas kontroli prowadzenia zajęć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Po zakończeniu zajęć dziennik musi zostać przekazany do Małopolskiego OZP (operator programu)</a:t>
            </a:r>
          </a:p>
          <a:p>
            <a:pPr lvl="1"/>
            <a:endParaRPr lang="pl-PL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PODRĘCZNIK i FILM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pl-PL" b="1" dirty="0" smtClean="0">
                <a:solidFill>
                  <a:srgbClr val="002060"/>
                </a:solidFill>
              </a:rPr>
              <a:t>Każdy klub /organizacja otrzyma do wykorzystania wydawnictwo składające się z: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002060"/>
                </a:solidFill>
              </a:rPr>
              <a:t>książkowego wydania Ogólnopolskiego Programu Nauczania Pływania wydanego przez Polski Związek Pływacki oraz Ministerstwo Sportu                            i Turystyki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b="1" dirty="0" smtClean="0">
                <a:solidFill>
                  <a:srgbClr val="002060"/>
                </a:solidFill>
              </a:rPr>
              <a:t>filmu instruktażowego zawierającego zestawy specjalnie przygotowanych ćwiczeń do realizacji programu nauki pływania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PODSTAWA PROGRAMOWA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7504" y="1196752"/>
          <a:ext cx="8425060" cy="5373687"/>
        </p:xfrm>
        <a:graphic>
          <a:graphicData uri="http://schemas.openxmlformats.org/presentationml/2006/ole">
            <p:oleObj spid="_x0000_s1029" name="Dokument" r:id="rId5" imgW="6134142" imgH="50151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4000" t="-7000" r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I FAZA PROGRAMU: RYBKA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Dzieci powinny opanować podstawowe czynności w wodzie, nauczyć się zanurzać głowę, otwierać oczy i opanować wydech                 w wodzie oraz wykonywać ćwiczenia wypornościowe.</a:t>
            </a:r>
          </a:p>
          <a:p>
            <a:pPr algn="just"/>
            <a:r>
              <a:rPr lang="pl-PL" b="1" dirty="0" smtClean="0">
                <a:solidFill>
                  <a:srgbClr val="002060"/>
                </a:solidFill>
              </a:rPr>
              <a:t>Sprawdzian umiejętności wykonania przez dzieci </a:t>
            </a:r>
            <a:r>
              <a:rPr lang="pl-PL" b="1" dirty="0" err="1" smtClean="0">
                <a:solidFill>
                  <a:srgbClr val="002060"/>
                </a:solidFill>
              </a:rPr>
              <a:t>wdechu-bezdechu-wdechu</a:t>
            </a:r>
            <a:r>
              <a:rPr lang="pl-PL" b="1" dirty="0" smtClean="0">
                <a:solidFill>
                  <a:srgbClr val="002060"/>
                </a:solidFill>
              </a:rPr>
              <a:t> i wykonania tzw. meduzy na piersiach i grzbiecie przez 10 sekund.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645</Words>
  <Application>Microsoft Office PowerPoint</Application>
  <PresentationFormat>Pokaz na ekranie (4:3)</PresentationFormat>
  <Paragraphs>77</Paragraphs>
  <Slides>22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4" baseType="lpstr">
      <vt:lpstr>Motyw pakietu Office</vt:lpstr>
      <vt:lpstr>Dokument</vt:lpstr>
      <vt:lpstr>Program Powszechnej Nauki Pływania UMIEM PŁYWAĆ</vt:lpstr>
      <vt:lpstr>UMIEM PŁYWAĆ 2015</vt:lpstr>
      <vt:lpstr>Sposób wykorzystania środków</vt:lpstr>
      <vt:lpstr>WYKORZYSTANIE ŚRODKÓW WŁASNYCH</vt:lpstr>
      <vt:lpstr>Slajd 5</vt:lpstr>
      <vt:lpstr>DOKUMENTACJA PROGRAMU</vt:lpstr>
      <vt:lpstr>PODRĘCZNIK i FILM</vt:lpstr>
      <vt:lpstr>PODSTAWA PROGRAMOWA</vt:lpstr>
      <vt:lpstr>I FAZA PROGRAMU: RYBKA</vt:lpstr>
      <vt:lpstr>II FAZA PROGRAMU: FOKA</vt:lpstr>
      <vt:lpstr>III FAZA PROGRAMU: NUREK</vt:lpstr>
      <vt:lpstr>IV FAZA PROGRAMU: DELFINEK</vt:lpstr>
      <vt:lpstr>UMIEM PŁYWAĆ 2014-2015</vt:lpstr>
      <vt:lpstr>UMIEM PŁYWAĆ 2014-2015</vt:lpstr>
      <vt:lpstr>UMIEM PŁYWAĆ 2015</vt:lpstr>
      <vt:lpstr>UMIEM PŁYWAĆ 2015</vt:lpstr>
      <vt:lpstr>BONUSY</vt:lpstr>
      <vt:lpstr>ZALETY PROGRAMU</vt:lpstr>
      <vt:lpstr>UWAGI ORAZ WNIOSKI  TRENERÓW INSTRUKTORÓW </vt:lpstr>
      <vt:lpstr>UMIEM PŁYWAĆ 2016</vt:lpstr>
      <vt:lpstr>KIEROWNICTWO PROJEKTU</vt:lpstr>
      <vt:lpstr>Dziękujemy za uwagę i poświęcony czas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Artur</dc:creator>
  <cp:lastModifiedBy>Małopolski OZP</cp:lastModifiedBy>
  <cp:revision>66</cp:revision>
  <dcterms:created xsi:type="dcterms:W3CDTF">2015-01-29T07:01:37Z</dcterms:created>
  <dcterms:modified xsi:type="dcterms:W3CDTF">2016-03-08T07:43:49Z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